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4178" r:id="rId1"/>
  </p:sldMasterIdLst>
  <p:notesMasterIdLst>
    <p:notesMasterId r:id="rId21"/>
  </p:notesMasterIdLst>
  <p:sldIdLst>
    <p:sldId id="256" r:id="rId2"/>
    <p:sldId id="257" r:id="rId3"/>
    <p:sldId id="262" r:id="rId4"/>
    <p:sldId id="273" r:id="rId5"/>
    <p:sldId id="258" r:id="rId6"/>
    <p:sldId id="263" r:id="rId7"/>
    <p:sldId id="271" r:id="rId8"/>
    <p:sldId id="264" r:id="rId9"/>
    <p:sldId id="274" r:id="rId10"/>
    <p:sldId id="259" r:id="rId11"/>
    <p:sldId id="260" r:id="rId12"/>
    <p:sldId id="261" r:id="rId13"/>
    <p:sldId id="265" r:id="rId14"/>
    <p:sldId id="266" r:id="rId15"/>
    <p:sldId id="267" r:id="rId16"/>
    <p:sldId id="268" r:id="rId17"/>
    <p:sldId id="269" r:id="rId18"/>
    <p:sldId id="270" r:id="rId19"/>
    <p:sldId id="272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D7397C6-EFDD-9345-980C-A1BF066274AF}" v="428" dt="2020-05-11T11:26:57.54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629"/>
    <p:restoredTop sz="94695"/>
  </p:normalViewPr>
  <p:slideViewPr>
    <p:cSldViewPr snapToGrid="0" snapToObjects="1">
      <p:cViewPr varScale="1">
        <p:scale>
          <a:sx n="81" d="100"/>
          <a:sy n="81" d="100"/>
        </p:scale>
        <p:origin x="44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4107CA-16BD-E140-8A20-9D2E91909533}" type="datetimeFigureOut">
              <a:rPr lang="pt-BR" smtClean="0"/>
              <a:t>06/11/2020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31223B-2860-BA42-A008-D09BA0231AA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733232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11/6/20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55890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smtClean="0"/>
              <a:t>11/6/20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17001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38914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11/6/20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89841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11/6/20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3470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smtClean="0"/>
              <a:t>11/6/20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22860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11/6/20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99279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11/6/20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35899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11/6/20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33041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11/6/20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18453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B61BEF0D-F0BB-DE4B-95CE-6DB70DBA9567}" type="datetimeFigureOut">
              <a:rPr lang="en-US" smtClean="0"/>
              <a:pPr/>
              <a:t>11/6/20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51797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11/6/20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43884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79" r:id="rId1"/>
    <p:sldLayoutId id="2147484180" r:id="rId2"/>
    <p:sldLayoutId id="2147484181" r:id="rId3"/>
    <p:sldLayoutId id="2147484182" r:id="rId4"/>
    <p:sldLayoutId id="2147484183" r:id="rId5"/>
    <p:sldLayoutId id="2147484184" r:id="rId6"/>
    <p:sldLayoutId id="2147484185" r:id="rId7"/>
    <p:sldLayoutId id="2147484186" r:id="rId8"/>
    <p:sldLayoutId id="2147484187" r:id="rId9"/>
    <p:sldLayoutId id="2147484188" r:id="rId10"/>
    <p:sldLayoutId id="2147484189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slide" Target="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slide" Target="slide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slide" Target="slide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slide" Target="slide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slide" Target="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tiff"/><Relationship Id="rId5" Type="http://schemas.openxmlformats.org/officeDocument/2006/relationships/image" Target="../media/image27.png"/><Relationship Id="rId4" Type="http://schemas.openxmlformats.org/officeDocument/2006/relationships/image" Target="../media/image2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tif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tiff"/><Relationship Id="rId3" Type="http://schemas.openxmlformats.org/officeDocument/2006/relationships/slide" Target="slide10.xml"/><Relationship Id="rId7" Type="http://schemas.openxmlformats.org/officeDocument/2006/relationships/slide" Target="slide12.xml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tiff"/><Relationship Id="rId5" Type="http://schemas.openxmlformats.org/officeDocument/2006/relationships/slide" Target="slide11.xml"/><Relationship Id="rId4" Type="http://schemas.openxmlformats.org/officeDocument/2006/relationships/image" Target="../media/image9.tif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tiff"/><Relationship Id="rId13" Type="http://schemas.microsoft.com/office/2007/relationships/hdphoto" Target="../media/hdphoto2.wdp"/><Relationship Id="rId3" Type="http://schemas.openxmlformats.org/officeDocument/2006/relationships/image" Target="../media/image12.tiff"/><Relationship Id="rId7" Type="http://schemas.openxmlformats.org/officeDocument/2006/relationships/image" Target="../media/image14.tiff"/><Relationship Id="rId12" Type="http://schemas.openxmlformats.org/officeDocument/2006/relationships/image" Target="../media/image17.png"/><Relationship Id="rId2" Type="http://schemas.openxmlformats.org/officeDocument/2006/relationships/slide" Target="slide1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5.xml"/><Relationship Id="rId11" Type="http://schemas.openxmlformats.org/officeDocument/2006/relationships/slide" Target="slide17.xml"/><Relationship Id="rId5" Type="http://schemas.openxmlformats.org/officeDocument/2006/relationships/image" Target="../media/image13.tiff"/><Relationship Id="rId15" Type="http://schemas.openxmlformats.org/officeDocument/2006/relationships/image" Target="../media/image18.tiff"/><Relationship Id="rId10" Type="http://schemas.openxmlformats.org/officeDocument/2006/relationships/image" Target="../media/image16.tiff"/><Relationship Id="rId4" Type="http://schemas.openxmlformats.org/officeDocument/2006/relationships/slide" Target="slide14.xml"/><Relationship Id="rId9" Type="http://schemas.openxmlformats.org/officeDocument/2006/relationships/slide" Target="slide16.xml"/><Relationship Id="rId14" Type="http://schemas.openxmlformats.org/officeDocument/2006/relationships/slide" Target="slide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3ED03601-4724-4293-A32A-3A0879C5D4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E433AC3-E189-483B-9E8C-DFD5D2A186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918509"/>
            <a:ext cx="12192000" cy="193949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B833EF7-963B-6840-974F-1D211C52F9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0200" y="4269282"/>
            <a:ext cx="8991600" cy="1264762"/>
          </a:xfrm>
        </p:spPr>
        <p:txBody>
          <a:bodyPr>
            <a:normAutofit/>
          </a:bodyPr>
          <a:lstStyle/>
          <a:p>
            <a:r>
              <a:rPr lang="pt-BR" sz="3200"/>
              <a:t>Inteligência para transporte público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F9CB28E-68AA-BB46-AA90-90308BCE47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95194" y="5688535"/>
            <a:ext cx="6801612" cy="536125"/>
          </a:xfrm>
        </p:spPr>
        <p:txBody>
          <a:bodyPr>
            <a:normAutofit/>
          </a:bodyPr>
          <a:lstStyle/>
          <a:p>
            <a:r>
              <a:rPr lang="pt-BR" sz="1800">
                <a:solidFill>
                  <a:srgbClr val="FFFFFF"/>
                </a:solidFill>
              </a:rPr>
              <a:t>TRABALHO DE CONCLUSÃO DE CURSO (TCC)</a:t>
            </a:r>
          </a:p>
          <a:p>
            <a:endParaRPr lang="pt-BR" sz="1800">
              <a:solidFill>
                <a:srgbClr val="FFFFFF"/>
              </a:solidFill>
            </a:endParaRPr>
          </a:p>
        </p:txBody>
      </p:sp>
      <p:pic>
        <p:nvPicPr>
          <p:cNvPr id="5" name="Imagem 4" descr="Código QR&#10;&#10;Descrição gerada automaticamente">
            <a:extLst>
              <a:ext uri="{FF2B5EF4-FFF2-40B4-BE49-F238E27FC236}">
                <a16:creationId xmlns:a16="http://schemas.microsoft.com/office/drawing/2014/main" id="{705D3726-FA83-FC48-A6FA-743687C409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4138" y="331400"/>
            <a:ext cx="3783724" cy="3783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3905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3865B8-8D35-7F41-BFF6-0D1C85486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SP-TRANS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060E048-54FB-C443-A146-E9D51896E0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A API do Olho Vivo provê informações em tempo real do monitoramento da frota de ônibus da cidade de São Paulo.</a:t>
            </a:r>
          </a:p>
          <a:p>
            <a:pPr marL="0" indent="0">
              <a:buNone/>
            </a:pPr>
            <a:endParaRPr lang="pt-BR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A4E67050-46F3-804C-826E-26FF86936C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834" y="4520315"/>
            <a:ext cx="3734439" cy="1800000"/>
          </a:xfrm>
          <a:prstGeom prst="rect">
            <a:avLst/>
          </a:prstGeom>
        </p:spPr>
      </p:pic>
      <p:pic>
        <p:nvPicPr>
          <p:cNvPr id="9" name="Gráfico 8" descr="Voltar">
            <a:hlinkClick r:id="rId3" action="ppaction://hlinksldjump"/>
            <a:extLst>
              <a:ext uri="{FF2B5EF4-FFF2-40B4-BE49-F238E27FC236}">
                <a16:creationId xmlns:a16="http://schemas.microsoft.com/office/drawing/2014/main" id="{7C22577A-682A-E344-9944-FC461D0521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128374" y="50292"/>
            <a:ext cx="914400" cy="914400"/>
          </a:xfrm>
          <a:prstGeom prst="rect">
            <a:avLst/>
          </a:prstGeom>
        </p:spPr>
      </p:pic>
      <p:pic>
        <p:nvPicPr>
          <p:cNvPr id="11" name="Imagem 10" descr="Uma imagem contendo Texto&#10;&#10;Descrição gerada automaticamente">
            <a:extLst>
              <a:ext uri="{FF2B5EF4-FFF2-40B4-BE49-F238E27FC236}">
                <a16:creationId xmlns:a16="http://schemas.microsoft.com/office/drawing/2014/main" id="{4606A53E-C81B-A64B-AFE8-ADEF2664895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52117"/>
          <a:stretch/>
        </p:blipFill>
        <p:spPr>
          <a:xfrm>
            <a:off x="5194805" y="3793919"/>
            <a:ext cx="2053508" cy="1863697"/>
          </a:xfrm>
          <a:prstGeom prst="rect">
            <a:avLst/>
          </a:prstGeom>
        </p:spPr>
      </p:pic>
      <p:pic>
        <p:nvPicPr>
          <p:cNvPr id="12" name="Imagem 11" descr="Uma imagem contendo Texto&#10;&#10;Descrição gerada automaticamente">
            <a:extLst>
              <a:ext uri="{FF2B5EF4-FFF2-40B4-BE49-F238E27FC236}">
                <a16:creationId xmlns:a16="http://schemas.microsoft.com/office/drawing/2014/main" id="{44CC6557-3783-CA42-849F-72D74D302B2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47882"/>
          <a:stretch/>
        </p:blipFill>
        <p:spPr>
          <a:xfrm>
            <a:off x="7392587" y="3711510"/>
            <a:ext cx="2053508" cy="2028517"/>
          </a:xfrm>
          <a:prstGeom prst="rect">
            <a:avLst/>
          </a:prstGeom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BF1F604F-0717-3642-8CAB-8F59BA8CA494}"/>
              </a:ext>
            </a:extLst>
          </p:cNvPr>
          <p:cNvSpPr/>
          <p:nvPr/>
        </p:nvSpPr>
        <p:spPr>
          <a:xfrm>
            <a:off x="344834" y="6357044"/>
            <a:ext cx="43517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err="1"/>
              <a:t>http</a:t>
            </a:r>
            <a:r>
              <a:rPr lang="pt-BR" dirty="0"/>
              <a:t>://</a:t>
            </a:r>
            <a:r>
              <a:rPr lang="pt-BR" dirty="0" err="1"/>
              <a:t>www.sptrans.com.br</a:t>
            </a:r>
            <a:r>
              <a:rPr lang="pt-BR" dirty="0"/>
              <a:t>/desenvolvedores/</a:t>
            </a:r>
          </a:p>
        </p:txBody>
      </p:sp>
    </p:spTree>
    <p:extLst>
      <p:ext uri="{BB962C8B-B14F-4D97-AF65-F5344CB8AC3E}">
        <p14:creationId xmlns:p14="http://schemas.microsoft.com/office/powerpoint/2010/main" val="15005917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3865B8-8D35-7F41-BFF6-0D1C85486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DIRETO DOS TRENS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060E048-54FB-C443-A146-E9D51896E0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2000" dirty="0"/>
              <a:t>Informações em tempo real, histórico de incidentes e notificações automáticas de alterações ocorridas nas linhas do Metrô e da CPTM.</a:t>
            </a:r>
          </a:p>
          <a:p>
            <a:endParaRPr lang="pt-BR" sz="2800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E72955DC-EFBF-4F4E-91D6-F68B0BDDE2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834" y="4614743"/>
            <a:ext cx="1800000" cy="1800000"/>
          </a:xfrm>
          <a:prstGeom prst="rect">
            <a:avLst/>
          </a:prstGeom>
        </p:spPr>
      </p:pic>
      <p:pic>
        <p:nvPicPr>
          <p:cNvPr id="7" name="Gráfico 6" descr="Voltar">
            <a:hlinkClick r:id="rId3" action="ppaction://hlinksldjump"/>
            <a:extLst>
              <a:ext uri="{FF2B5EF4-FFF2-40B4-BE49-F238E27FC236}">
                <a16:creationId xmlns:a16="http://schemas.microsoft.com/office/drawing/2014/main" id="{41A5B04C-CEEE-C847-98A4-7F7266501F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128374" y="50292"/>
            <a:ext cx="914400" cy="914400"/>
          </a:xfrm>
          <a:prstGeom prst="rect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0E5080DC-446E-C34A-9EA4-C0CDFEB25728}"/>
              </a:ext>
            </a:extLst>
          </p:cNvPr>
          <p:cNvSpPr/>
          <p:nvPr/>
        </p:nvSpPr>
        <p:spPr>
          <a:xfrm>
            <a:off x="249773" y="6357044"/>
            <a:ext cx="35326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err="1"/>
              <a:t>https</a:t>
            </a:r>
            <a:r>
              <a:rPr lang="pt-BR" dirty="0"/>
              <a:t>://</a:t>
            </a:r>
            <a:r>
              <a:rPr lang="pt-BR" dirty="0" err="1"/>
              <a:t>www.diretodostrens.com.br</a:t>
            </a:r>
            <a:r>
              <a:rPr lang="pt-BR" dirty="0"/>
              <a:t>/</a:t>
            </a:r>
          </a:p>
        </p:txBody>
      </p:sp>
      <p:pic>
        <p:nvPicPr>
          <p:cNvPr id="10" name="Imagem 9" descr="Texto&#10;&#10;Descrição gerada automaticamente">
            <a:extLst>
              <a:ext uri="{FF2B5EF4-FFF2-40B4-BE49-F238E27FC236}">
                <a16:creationId xmlns:a16="http://schemas.microsoft.com/office/drawing/2014/main" id="{B8B06B93-6C4B-8145-8F47-F6D9E95D75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93664" y="3857348"/>
            <a:ext cx="4267200" cy="111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817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3865B8-8D35-7F41-BFF6-0D1C85486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CLIMATEMPO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060E048-54FB-C443-A146-E9D51896E0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2399508"/>
            <a:ext cx="7729728" cy="3101983"/>
          </a:xfrm>
        </p:spPr>
        <p:txBody>
          <a:bodyPr>
            <a:normAutofit/>
          </a:bodyPr>
          <a:lstStyle/>
          <a:p>
            <a:r>
              <a:rPr lang="pt-BR" sz="2000" dirty="0"/>
              <a:t>A Climatempo disponibiliza através de uma API a previsão do tempo e outros dados meteorológicos em tempo real.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7791625B-D39B-4B48-BFDA-D08A310F33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834" y="4622442"/>
            <a:ext cx="1800000" cy="1800000"/>
          </a:xfrm>
          <a:prstGeom prst="rect">
            <a:avLst/>
          </a:prstGeom>
        </p:spPr>
      </p:pic>
      <p:pic>
        <p:nvPicPr>
          <p:cNvPr id="7" name="Gráfico 6" descr="Voltar">
            <a:hlinkClick r:id="rId3" action="ppaction://hlinksldjump"/>
            <a:extLst>
              <a:ext uri="{FF2B5EF4-FFF2-40B4-BE49-F238E27FC236}">
                <a16:creationId xmlns:a16="http://schemas.microsoft.com/office/drawing/2014/main" id="{D4203804-9814-1842-ACE4-83EB2C3C13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128374" y="50292"/>
            <a:ext cx="914400" cy="914400"/>
          </a:xfrm>
          <a:prstGeom prst="rect">
            <a:avLst/>
          </a:prstGeom>
        </p:spPr>
      </p:pic>
      <p:pic>
        <p:nvPicPr>
          <p:cNvPr id="9" name="Imagem 8" descr="Texto&#10;&#10;Descrição gerada automaticamente">
            <a:extLst>
              <a:ext uri="{FF2B5EF4-FFF2-40B4-BE49-F238E27FC236}">
                <a16:creationId xmlns:a16="http://schemas.microsoft.com/office/drawing/2014/main" id="{01296453-4523-A04B-A9AC-9152DE041C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45577" y="3326296"/>
            <a:ext cx="2871849" cy="3215414"/>
          </a:xfrm>
          <a:prstGeom prst="rect">
            <a:avLst/>
          </a:prstGeom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8CD3C7C3-AD04-3D46-984B-18B73B3A3BF6}"/>
              </a:ext>
            </a:extLst>
          </p:cNvPr>
          <p:cNvSpPr/>
          <p:nvPr/>
        </p:nvSpPr>
        <p:spPr>
          <a:xfrm>
            <a:off x="291826" y="6405475"/>
            <a:ext cx="33975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err="1"/>
              <a:t>https</a:t>
            </a:r>
            <a:r>
              <a:rPr lang="pt-BR" dirty="0"/>
              <a:t>://</a:t>
            </a:r>
            <a:r>
              <a:rPr lang="pt-BR" dirty="0" err="1"/>
              <a:t>advisor.climatempo.com.br</a:t>
            </a:r>
            <a:r>
              <a:rPr lang="pt-BR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7222098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3865B8-8D35-7F41-BFF6-0D1C85486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PYTHON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060E048-54FB-C443-A146-E9D51896E0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2000" dirty="0"/>
              <a:t>Python é uma linguagem de programação de alto nível, interpretada, de script, imperativa, orientada a objetos, funcional, de </a:t>
            </a:r>
            <a:r>
              <a:rPr lang="pt-BR" sz="2000" dirty="0" err="1"/>
              <a:t>tipagem</a:t>
            </a:r>
            <a:r>
              <a:rPr lang="pt-BR" sz="2000" dirty="0"/>
              <a:t> dinâmica e forte. 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79F15381-7E4E-DA42-9AA5-500A82D3F4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336" b="18624"/>
          <a:stretch/>
        </p:blipFill>
        <p:spPr>
          <a:xfrm>
            <a:off x="-378649" y="5477074"/>
            <a:ext cx="5219570" cy="1495170"/>
          </a:xfrm>
          <a:prstGeom prst="rect">
            <a:avLst/>
          </a:prstGeom>
        </p:spPr>
      </p:pic>
      <p:pic>
        <p:nvPicPr>
          <p:cNvPr id="8" name="Gráfico 7" descr="Voltar">
            <a:hlinkClick r:id="rId3" action="ppaction://hlinksldjump"/>
            <a:extLst>
              <a:ext uri="{FF2B5EF4-FFF2-40B4-BE49-F238E27FC236}">
                <a16:creationId xmlns:a16="http://schemas.microsoft.com/office/drawing/2014/main" id="{FE571CED-0219-A44F-822D-8958A3FEE3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128374" y="5029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5187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3865B8-8D35-7F41-BFF6-0D1C85486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DJANGO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060E048-54FB-C443-A146-E9D51896E0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2000" dirty="0"/>
              <a:t>O </a:t>
            </a:r>
            <a:r>
              <a:rPr lang="pt-BR" sz="2000" dirty="0" err="1"/>
              <a:t>Django</a:t>
            </a:r>
            <a:r>
              <a:rPr lang="pt-BR" sz="2000" dirty="0"/>
              <a:t> utiliza o padrão </a:t>
            </a:r>
            <a:r>
              <a:rPr lang="pt-BR" sz="2000" i="1" dirty="0" err="1"/>
              <a:t>model-template-view</a:t>
            </a:r>
            <a:r>
              <a:rPr lang="pt-BR" sz="2000" dirty="0"/>
              <a:t>, que fornece todas as ferramentas necessárias para o desenvolvimento </a:t>
            </a:r>
            <a:r>
              <a:rPr lang="pt-BR" sz="2000" i="1" dirty="0"/>
              <a:t>web</a:t>
            </a:r>
            <a:r>
              <a:rPr lang="pt-BR" sz="2000" dirty="0"/>
              <a:t>, desde a criação de um modelo associado ao banco de dados, até o processamento de requisições e criação de paginas </a:t>
            </a:r>
            <a:r>
              <a:rPr lang="pt-BR" sz="2000" i="1" dirty="0"/>
              <a:t>web </a:t>
            </a:r>
            <a:r>
              <a:rPr lang="pt-BR" sz="2000" dirty="0"/>
              <a:t>dinâmicas de forma robusta e simples. </a:t>
            </a:r>
          </a:p>
          <a:p>
            <a:r>
              <a:rPr lang="pt-BR" sz="2000" dirty="0"/>
              <a:t>Um de seus principais diferenciais é a padronização dos aplicativos e portabilidade dos mesmos para outros projetos. Isso possibilita uma fácil implementação de módulos e aplicativos externos. </a:t>
            </a:r>
            <a:endParaRPr lang="pt-BR" sz="2400" dirty="0"/>
          </a:p>
        </p:txBody>
      </p:sp>
      <p:pic>
        <p:nvPicPr>
          <p:cNvPr id="6" name="Imagem 5">
            <a:hlinkClick r:id="rId2" action="ppaction://hlinksldjump"/>
            <a:extLst>
              <a:ext uri="{FF2B5EF4-FFF2-40B4-BE49-F238E27FC236}">
                <a16:creationId xmlns:a16="http://schemas.microsoft.com/office/drawing/2014/main" id="{ABBF2159-1A1A-2A41-9980-73316C5D62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4759" b="27616"/>
          <a:stretch/>
        </p:blipFill>
        <p:spPr>
          <a:xfrm>
            <a:off x="232562" y="5582513"/>
            <a:ext cx="2495999" cy="1188721"/>
          </a:xfrm>
          <a:prstGeom prst="rect">
            <a:avLst/>
          </a:prstGeom>
        </p:spPr>
      </p:pic>
      <p:pic>
        <p:nvPicPr>
          <p:cNvPr id="8" name="Gráfico 7" descr="Voltar">
            <a:hlinkClick r:id="rId4" action="ppaction://hlinksldjump"/>
            <a:extLst>
              <a:ext uri="{FF2B5EF4-FFF2-40B4-BE49-F238E27FC236}">
                <a16:creationId xmlns:a16="http://schemas.microsoft.com/office/drawing/2014/main" id="{81BE6B48-E624-FF4E-AA7F-CE6780A240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128374" y="5029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8466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3865B8-8D35-7F41-BFF6-0D1C85486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PLOTLY DASH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060E048-54FB-C443-A146-E9D51896E0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2000" dirty="0"/>
              <a:t>Possibilita uma fácil criação de gráficos e painéis que são atualizados em tempo real utilizando apenas código Python, sem a necessidade de escrever código HTML, CSS ou </a:t>
            </a:r>
            <a:r>
              <a:rPr lang="pt-BR" sz="2000" dirty="0" err="1"/>
              <a:t>Javascript</a:t>
            </a:r>
            <a:r>
              <a:rPr lang="pt-BR" sz="2000" dirty="0"/>
              <a:t>. Isso possibilitou uma integração direta dos modelos criados no </a:t>
            </a:r>
            <a:r>
              <a:rPr lang="pt-BR" sz="2000" dirty="0" err="1"/>
              <a:t>Django</a:t>
            </a:r>
            <a:r>
              <a:rPr lang="pt-BR" sz="2000" dirty="0"/>
              <a:t> com os gráficos. </a:t>
            </a:r>
          </a:p>
          <a:p>
            <a:endParaRPr lang="pt-BR" sz="2000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CCF7CD52-0D80-DD42-AFDA-ED19B58E87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81874" y="5418000"/>
            <a:ext cx="4316546" cy="144000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1DB042E7-8749-FA4F-BF73-7E93FD75822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6313" b="43306"/>
          <a:stretch/>
        </p:blipFill>
        <p:spPr>
          <a:xfrm>
            <a:off x="3189742" y="5584715"/>
            <a:ext cx="3149926" cy="956995"/>
          </a:xfrm>
          <a:prstGeom prst="rect">
            <a:avLst/>
          </a:prstGeom>
        </p:spPr>
      </p:pic>
      <p:pic>
        <p:nvPicPr>
          <p:cNvPr id="9" name="Gráfico 8" descr="Voltar">
            <a:hlinkClick r:id="rId4" action="ppaction://hlinksldjump"/>
            <a:extLst>
              <a:ext uri="{FF2B5EF4-FFF2-40B4-BE49-F238E27FC236}">
                <a16:creationId xmlns:a16="http://schemas.microsoft.com/office/drawing/2014/main" id="{C67F9A57-E8D9-F045-AFCA-97A00CCA92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128374" y="5029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5445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3865B8-8D35-7F41-BFF6-0D1C85486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CELERY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060E048-54FB-C443-A146-E9D51896E0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2000" dirty="0"/>
              <a:t>O </a:t>
            </a:r>
            <a:r>
              <a:rPr lang="pt-BR" sz="2000" dirty="0" err="1"/>
              <a:t>Celery</a:t>
            </a:r>
            <a:r>
              <a:rPr lang="pt-BR" sz="2000" dirty="0"/>
              <a:t> é um modulo Python que permite a criação de tarefas assíncronas e agendadas. Tais tarefas foram modeladas para coletar as informações das fontes mencionadas anteriormente em um determinado período de tempo de forma assíncrona e salvá-las em um banco de dados.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3A140C7B-DDC9-B546-BD81-2FCE432ECA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935" b="26881"/>
          <a:stretch/>
        </p:blipFill>
        <p:spPr>
          <a:xfrm>
            <a:off x="344834" y="5777011"/>
            <a:ext cx="3427066" cy="884937"/>
          </a:xfrm>
          <a:prstGeom prst="rect">
            <a:avLst/>
          </a:prstGeom>
        </p:spPr>
      </p:pic>
      <p:pic>
        <p:nvPicPr>
          <p:cNvPr id="10" name="Gráfico 9" descr="Voltar">
            <a:hlinkClick r:id="rId3" action="ppaction://hlinksldjump"/>
            <a:extLst>
              <a:ext uri="{FF2B5EF4-FFF2-40B4-BE49-F238E27FC236}">
                <a16:creationId xmlns:a16="http://schemas.microsoft.com/office/drawing/2014/main" id="{F50A55BB-1598-D649-8327-29B03E0CE6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128374" y="5029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2152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3865B8-8D35-7F41-BFF6-0D1C85486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POSTGRESQL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060E048-54FB-C443-A146-E9D51896E0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err="1"/>
              <a:t>PostgreSQL</a:t>
            </a:r>
            <a:r>
              <a:rPr lang="pt-BR" dirty="0"/>
              <a:t> é um banco de dados que possui uma melhor integração com Python e </a:t>
            </a:r>
            <a:r>
              <a:rPr lang="pt-BR" dirty="0" err="1"/>
              <a:t>Django</a:t>
            </a:r>
            <a:r>
              <a:rPr lang="pt-BR" dirty="0"/>
              <a:t>, além de se tratar de um banco de dados relacional e rápido. </a:t>
            </a:r>
          </a:p>
          <a:p>
            <a:endParaRPr lang="pt-BR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56BC1A79-B22F-D643-9FA2-71F85C178D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769" b="89460" l="4524" r="91190">
                        <a14:foregroundMark x1="8095" y1="23650" x2="17381" y2="39846"/>
                        <a14:foregroundMark x1="6071" y1="16967" x2="4524" y2="19794"/>
                        <a14:foregroundMark x1="40952" y1="41131" x2="41071" y2="42159"/>
                        <a14:foregroundMark x1="50357" y1="44473" x2="51071" y2="44730"/>
                        <a14:foregroundMark x1="54191" y1="46530" x2="54286" y2="47558"/>
                        <a14:foregroundMark x1="53929" y1="43702" x2="54015" y2="44629"/>
                        <a14:foregroundMark x1="57262" y1="45501" x2="56905" y2="46787"/>
                        <a14:foregroundMark x1="73095" y1="37275" x2="72976" y2="40617"/>
                        <a14:foregroundMark x1="67857" y1="44730" x2="67262" y2="45501"/>
                        <a14:foregroundMark x1="63095" y1="46272" x2="63095" y2="47558"/>
                        <a14:foregroundMark x1="72262" y1="52956" x2="73095" y2="55527"/>
                        <a14:foregroundMark x1="46667" y1="47815" x2="46905" y2="50129"/>
                        <a14:foregroundMark x1="79286" y1="50900" x2="79286" y2="52956"/>
                        <a14:foregroundMark x1="81190" y1="39846" x2="80714" y2="42416"/>
                        <a14:foregroundMark x1="91190" y1="40617" x2="91071" y2="44730"/>
                        <a14:backgroundMark x1="38333" y1="42931" x2="39048" y2="44473"/>
                        <a14:backgroundMark x1="44883" y1="51084" x2="45119" y2="52442"/>
                        <a14:backgroundMark x1="53690" y1="46530" x2="53690" y2="46530"/>
                        <a14:backgroundMark x1="53452" y1="46787" x2="53929" y2="47044"/>
                        <a14:backgroundMark x1="53333" y1="47301" x2="53810" y2="47044"/>
                        <a14:backgroundMark x1="79643" y1="50129" x2="79745" y2="50900"/>
                        <a14:backgroundMark x1="76429" y1="40874" x2="77381" y2="43188"/>
                        <a14:backgroundMark x1="89762" y1="53985" x2="89762" y2="5578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4834" y="5220884"/>
            <a:ext cx="2965695" cy="1373398"/>
          </a:xfrm>
          <a:prstGeom prst="rect">
            <a:avLst/>
          </a:prstGeom>
        </p:spPr>
      </p:pic>
      <p:pic>
        <p:nvPicPr>
          <p:cNvPr id="10" name="Gráfico 9" descr="Voltar">
            <a:hlinkClick r:id="rId4" action="ppaction://hlinksldjump"/>
            <a:extLst>
              <a:ext uri="{FF2B5EF4-FFF2-40B4-BE49-F238E27FC236}">
                <a16:creationId xmlns:a16="http://schemas.microsoft.com/office/drawing/2014/main" id="{F29AF4C4-BA1E-6F4E-B758-E3942FFCD85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128374" y="5029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6495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3865B8-8D35-7F41-BFF6-0D1C85486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AWS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060E048-54FB-C443-A146-E9D51896E0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2000" dirty="0"/>
              <a:t>Uma plataforma de serviços de computação em nuvem, simples, que nos permite ter escalabilidade e monitoramento.</a:t>
            </a:r>
          </a:p>
          <a:p>
            <a:r>
              <a:rPr lang="pt-BR" sz="2000" dirty="0"/>
              <a:t>Os principais serviços que utilizamos foram o EC2 e o SQS integrado com </a:t>
            </a:r>
            <a:r>
              <a:rPr lang="pt-BR" sz="2000" dirty="0" err="1"/>
              <a:t>celery</a:t>
            </a:r>
            <a:r>
              <a:rPr lang="pt-BR" sz="2000" dirty="0"/>
              <a:t>.</a:t>
            </a:r>
          </a:p>
          <a:p>
            <a:endParaRPr lang="pt-BR" sz="2000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DABD961E-DF46-8146-A807-3F229A0C99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390" y="5545485"/>
            <a:ext cx="1694378" cy="1013803"/>
          </a:xfrm>
          <a:prstGeom prst="rect">
            <a:avLst/>
          </a:prstGeom>
        </p:spPr>
      </p:pic>
      <p:pic>
        <p:nvPicPr>
          <p:cNvPr id="8" name="Gráfico 7" descr="Voltar">
            <a:hlinkClick r:id="rId3" action="ppaction://hlinksldjump"/>
            <a:extLst>
              <a:ext uri="{FF2B5EF4-FFF2-40B4-BE49-F238E27FC236}">
                <a16:creationId xmlns:a16="http://schemas.microsoft.com/office/drawing/2014/main" id="{8E826E3A-975D-6049-B33E-EE04FE6FA3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128374" y="5029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8541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3865B8-8D35-7F41-BFF6-0D1C85486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ENDPOINTS</a:t>
            </a:r>
          </a:p>
        </p:txBody>
      </p:sp>
      <p:pic>
        <p:nvPicPr>
          <p:cNvPr id="8" name="Gráfico 7" descr="Voltar">
            <a:hlinkClick r:id="rId2" action="ppaction://hlinksldjump"/>
            <a:extLst>
              <a:ext uri="{FF2B5EF4-FFF2-40B4-BE49-F238E27FC236}">
                <a16:creationId xmlns:a16="http://schemas.microsoft.com/office/drawing/2014/main" id="{8E826E3A-975D-6049-B33E-EE04FE6FA3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128374" y="50292"/>
            <a:ext cx="914400" cy="914400"/>
          </a:xfrm>
          <a:prstGeom prst="rect">
            <a:avLst/>
          </a:prstGeom>
        </p:spPr>
      </p:pic>
      <p:pic>
        <p:nvPicPr>
          <p:cNvPr id="12" name="Espaço Reservado para Conteúdo 11" descr="Texto&#10;&#10;Descrição gerada automaticamente">
            <a:extLst>
              <a:ext uri="{FF2B5EF4-FFF2-40B4-BE49-F238E27FC236}">
                <a16:creationId xmlns:a16="http://schemas.microsoft.com/office/drawing/2014/main" id="{9FA0C603-0B90-1C4B-9638-C75D38CFEF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1653731" y="2767369"/>
            <a:ext cx="8884537" cy="2442776"/>
          </a:xfr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E0BEB5AC-9B63-5743-ABBD-2CF39A02C8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72280" y="5309644"/>
            <a:ext cx="2789583" cy="1232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7742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3865B8-8D35-7F41-BFF6-0D1C85486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Integrantes do grupo</a:t>
            </a:r>
          </a:p>
        </p:txBody>
      </p: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C23B31CF-EFCD-A840-A288-B986F8057D20}"/>
              </a:ext>
            </a:extLst>
          </p:cNvPr>
          <p:cNvGrpSpPr/>
          <p:nvPr/>
        </p:nvGrpSpPr>
        <p:grpSpPr>
          <a:xfrm>
            <a:off x="2508413" y="2986278"/>
            <a:ext cx="2325905" cy="1845194"/>
            <a:chOff x="2189436" y="2826790"/>
            <a:chExt cx="2325905" cy="1845194"/>
          </a:xfrm>
        </p:grpSpPr>
        <p:pic>
          <p:nvPicPr>
            <p:cNvPr id="9" name="Imagem 8" descr="Homem de óculos olhando para o lado&#10;&#10;Descrição gerada automaticamente">
              <a:extLst>
                <a:ext uri="{FF2B5EF4-FFF2-40B4-BE49-F238E27FC236}">
                  <a16:creationId xmlns:a16="http://schemas.microsoft.com/office/drawing/2014/main" id="{A401916A-BE4A-804B-A749-0651586C83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32388" y="2826790"/>
              <a:ext cx="1440000" cy="1440000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sp>
          <p:nvSpPr>
            <p:cNvPr id="12" name="Espaço Reservado para Conteúdo 2">
              <a:extLst>
                <a:ext uri="{FF2B5EF4-FFF2-40B4-BE49-F238E27FC236}">
                  <a16:creationId xmlns:a16="http://schemas.microsoft.com/office/drawing/2014/main" id="{69B6FA8C-BC02-8848-8C21-6D5F81D6B44F}"/>
                </a:ext>
              </a:extLst>
            </p:cNvPr>
            <p:cNvSpPr txBox="1">
              <a:spLocks/>
            </p:cNvSpPr>
            <p:nvPr/>
          </p:nvSpPr>
          <p:spPr>
            <a:xfrm>
              <a:off x="2189436" y="4266790"/>
              <a:ext cx="2325905" cy="405194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8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68580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91440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14300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1312863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484313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65735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6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882775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6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pt-BR" dirty="0"/>
                <a:t>Arthur Segura </a:t>
              </a:r>
              <a:r>
                <a:rPr lang="pt-BR" dirty="0" err="1"/>
                <a:t>Novello</a:t>
              </a:r>
              <a:endParaRPr lang="pt-BR" dirty="0"/>
            </a:p>
          </p:txBody>
        </p:sp>
      </p:grp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012FCD58-1178-DC49-82D0-FFC6B5A60C34}"/>
              </a:ext>
            </a:extLst>
          </p:cNvPr>
          <p:cNvGrpSpPr/>
          <p:nvPr/>
        </p:nvGrpSpPr>
        <p:grpSpPr>
          <a:xfrm>
            <a:off x="7534081" y="2986278"/>
            <a:ext cx="2204818" cy="1845194"/>
            <a:chOff x="7215104" y="2826790"/>
            <a:chExt cx="2204818" cy="1845194"/>
          </a:xfrm>
        </p:grpSpPr>
        <p:pic>
          <p:nvPicPr>
            <p:cNvPr id="11" name="Imagem 10" descr="Homem de óculos e camisa cinza&#10;&#10;Descrição gerada automaticamente">
              <a:extLst>
                <a:ext uri="{FF2B5EF4-FFF2-40B4-BE49-F238E27FC236}">
                  <a16:creationId xmlns:a16="http://schemas.microsoft.com/office/drawing/2014/main" id="{4949B9A1-BEA9-ED41-A6C5-751F2BE8041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97513" y="2826790"/>
              <a:ext cx="1440000" cy="1440000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sp>
          <p:nvSpPr>
            <p:cNvPr id="13" name="Espaço Reservado para Conteúdo 2">
              <a:extLst>
                <a:ext uri="{FF2B5EF4-FFF2-40B4-BE49-F238E27FC236}">
                  <a16:creationId xmlns:a16="http://schemas.microsoft.com/office/drawing/2014/main" id="{8B118869-877C-DE4D-A531-D84624703630}"/>
                </a:ext>
              </a:extLst>
            </p:cNvPr>
            <p:cNvSpPr txBox="1">
              <a:spLocks/>
            </p:cNvSpPr>
            <p:nvPr/>
          </p:nvSpPr>
          <p:spPr>
            <a:xfrm>
              <a:off x="7215104" y="4266790"/>
              <a:ext cx="2204818" cy="405194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8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68580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91440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14300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1312863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484313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65735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6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882775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6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pt-BR" dirty="0"/>
                <a:t>Luca </a:t>
              </a:r>
              <a:r>
                <a:rPr lang="pt-BR" dirty="0" err="1"/>
                <a:t>Ezellner</a:t>
              </a:r>
              <a:r>
                <a:rPr lang="pt-BR" dirty="0"/>
                <a:t> </a:t>
              </a:r>
              <a:r>
                <a:rPr lang="pt-BR" dirty="0" err="1"/>
                <a:t>Miraglia</a:t>
              </a:r>
              <a:endParaRPr lang="en-US" dirty="0"/>
            </a:p>
            <a:p>
              <a:endParaRPr lang="pt-BR" dirty="0"/>
            </a:p>
          </p:txBody>
        </p:sp>
      </p:grp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060E048-54FB-C443-A146-E9D51896E0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7700" y="4426278"/>
            <a:ext cx="2532999" cy="405194"/>
          </a:xfrm>
        </p:spPr>
        <p:txBody>
          <a:bodyPr/>
          <a:lstStyle/>
          <a:p>
            <a:pPr marL="0" indent="0">
              <a:buNone/>
            </a:pPr>
            <a:r>
              <a:rPr lang="pt-BR" dirty="0"/>
              <a:t>Lucas Marques de </a:t>
            </a:r>
            <a:r>
              <a:rPr lang="pt-BR" dirty="0" err="1"/>
              <a:t>Araujo</a:t>
            </a:r>
            <a:endParaRPr lang="en-US" dirty="0"/>
          </a:p>
          <a:p>
            <a:endParaRPr lang="pt-BR" dirty="0"/>
          </a:p>
        </p:txBody>
      </p:sp>
      <p:pic>
        <p:nvPicPr>
          <p:cNvPr id="7" name="Imagem 6" descr="Menino de camisa branca sorrindo&#10;&#10;Descrição gerada automaticamente">
            <a:extLst>
              <a:ext uri="{FF2B5EF4-FFF2-40B4-BE49-F238E27FC236}">
                <a16:creationId xmlns:a16="http://schemas.microsoft.com/office/drawing/2014/main" id="{2D7C611A-83FF-2F4E-8FCA-726E8BEE9A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7504" y="2986278"/>
            <a:ext cx="1473391" cy="14400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7580578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3865B8-8D35-7F41-BFF6-0D1C85486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TRANSPORTE PÚBLICO</a:t>
            </a:r>
          </a:p>
        </p:txBody>
      </p:sp>
      <p:sp>
        <p:nvSpPr>
          <p:cNvPr id="8" name="Espaço Reservado para Conteúdo 7">
            <a:extLst>
              <a:ext uri="{FF2B5EF4-FFF2-40B4-BE49-F238E27FC236}">
                <a16:creationId xmlns:a16="http://schemas.microsoft.com/office/drawing/2014/main" id="{5AF4208C-2A7D-ED49-AE56-8F9B57BADE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2000" dirty="0"/>
              <a:t>Centralizar informações do transporte em uma única plataforma</a:t>
            </a:r>
          </a:p>
          <a:p>
            <a:r>
              <a:rPr lang="pt-BR" sz="2000" dirty="0"/>
              <a:t>Enriquecer essas informações com dados externos</a:t>
            </a:r>
          </a:p>
          <a:p>
            <a:r>
              <a:rPr lang="pt-BR" sz="2000" dirty="0"/>
              <a:t>Fácil acesso e visualização dos dados</a:t>
            </a:r>
          </a:p>
          <a:p>
            <a:r>
              <a:rPr lang="pt-BR" sz="2000" dirty="0"/>
              <a:t>Transparência de dados públicos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EE57D4A7-5BF2-0748-9A42-AE9109BFA2B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t="20455"/>
          <a:stretch/>
        </p:blipFill>
        <p:spPr>
          <a:xfrm>
            <a:off x="-430696" y="4542502"/>
            <a:ext cx="4572000" cy="3636805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E743D2B5-6E64-F149-B6A3-5EB32A99ED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0800" y="-101882"/>
            <a:ext cx="3251200" cy="186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4880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3865B8-8D35-7F41-BFF6-0D1C85486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Fluxo</a:t>
            </a:r>
          </a:p>
        </p:txBody>
      </p:sp>
      <p:pic>
        <p:nvPicPr>
          <p:cNvPr id="5" name="Espaço Reservado para Conteúdo 14" descr="Imagem em preto e branco&#10;&#10;Descrição gerada automaticamente">
            <a:extLst>
              <a:ext uri="{FF2B5EF4-FFF2-40B4-BE49-F238E27FC236}">
                <a16:creationId xmlns:a16="http://schemas.microsoft.com/office/drawing/2014/main" id="{716DAA63-B81B-A44C-B88A-1EBA35C0DF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72873" y="2245017"/>
            <a:ext cx="7246253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4255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3865B8-8D35-7F41-BFF6-0D1C85486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API’s</a:t>
            </a:r>
            <a:endParaRPr lang="pt-BR" dirty="0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835A0295-9F73-8544-927D-65FAC631A9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1383" y="839052"/>
            <a:ext cx="1440000" cy="1440000"/>
          </a:xfrm>
          <a:prstGeom prst="rect">
            <a:avLst/>
          </a:prstGeom>
        </p:spPr>
      </p:pic>
      <p:sp>
        <p:nvSpPr>
          <p:cNvPr id="12" name="Espaço Reservado para Conteúdo 2">
            <a:extLst>
              <a:ext uri="{FF2B5EF4-FFF2-40B4-BE49-F238E27FC236}">
                <a16:creationId xmlns:a16="http://schemas.microsoft.com/office/drawing/2014/main" id="{842C3B91-AA92-DB45-ABF8-7FAAD76C9CC0}"/>
              </a:ext>
            </a:extLst>
          </p:cNvPr>
          <p:cNvSpPr txBox="1">
            <a:spLocks/>
          </p:cNvSpPr>
          <p:nvPr/>
        </p:nvSpPr>
        <p:spPr>
          <a:xfrm>
            <a:off x="2231136" y="2562036"/>
            <a:ext cx="7729728" cy="26481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dirty="0"/>
              <a:t>Vocês sabem o que é API?</a:t>
            </a:r>
          </a:p>
          <a:p>
            <a:pPr marL="0" indent="0">
              <a:buNone/>
            </a:pPr>
            <a:r>
              <a:rPr lang="pt-BR" dirty="0"/>
              <a:t>Nosso trabalho acessa algumas como:</a:t>
            </a:r>
          </a:p>
          <a:p>
            <a:r>
              <a:rPr lang="pt-BR" dirty="0"/>
              <a:t>SP-TRANS</a:t>
            </a:r>
          </a:p>
          <a:p>
            <a:r>
              <a:rPr lang="pt-BR" dirty="0"/>
              <a:t>DIRETO DOS TRENS</a:t>
            </a:r>
          </a:p>
          <a:p>
            <a:r>
              <a:rPr lang="pt-BR" dirty="0"/>
              <a:t>CLIMATEMPO</a:t>
            </a:r>
          </a:p>
          <a:p>
            <a:pPr marL="0" indent="0">
              <a:buNone/>
            </a:pPr>
            <a:endParaRPr lang="pt-BR" dirty="0"/>
          </a:p>
          <a:p>
            <a:endParaRPr lang="pt-BR" dirty="0"/>
          </a:p>
          <a:p>
            <a:pPr marL="0" indent="0">
              <a:buFont typeface="Arial" panose="020B0604020202020204" pitchFamily="34" charset="0"/>
              <a:buNone/>
            </a:pPr>
            <a:endParaRPr lang="pt-BR" dirty="0"/>
          </a:p>
        </p:txBody>
      </p:sp>
      <p:pic>
        <p:nvPicPr>
          <p:cNvPr id="13" name="Imagem 12">
            <a:hlinkClick r:id="rId3" action="ppaction://hlinksldjump"/>
            <a:extLst>
              <a:ext uri="{FF2B5EF4-FFF2-40B4-BE49-F238E27FC236}">
                <a16:creationId xmlns:a16="http://schemas.microsoft.com/office/drawing/2014/main" id="{41E98A21-5AED-694D-9BF0-F195664BF2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7128" y="5206110"/>
            <a:ext cx="2770954" cy="1335600"/>
          </a:xfrm>
          <a:prstGeom prst="rect">
            <a:avLst/>
          </a:prstGeom>
        </p:spPr>
      </p:pic>
      <p:pic>
        <p:nvPicPr>
          <p:cNvPr id="14" name="Imagem 13">
            <a:hlinkClick r:id="rId5" action="ppaction://hlinksldjump"/>
            <a:extLst>
              <a:ext uri="{FF2B5EF4-FFF2-40B4-BE49-F238E27FC236}">
                <a16:creationId xmlns:a16="http://schemas.microsoft.com/office/drawing/2014/main" id="{3DA7AFE4-99D6-074D-9A37-39B50838E8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4834" y="5229051"/>
            <a:ext cx="1335600" cy="1335600"/>
          </a:xfrm>
          <a:prstGeom prst="rect">
            <a:avLst/>
          </a:prstGeom>
        </p:spPr>
      </p:pic>
      <p:pic>
        <p:nvPicPr>
          <p:cNvPr id="15" name="Imagem 14">
            <a:hlinkClick r:id="rId7" action="ppaction://hlinksldjump"/>
            <a:extLst>
              <a:ext uri="{FF2B5EF4-FFF2-40B4-BE49-F238E27FC236}">
                <a16:creationId xmlns:a16="http://schemas.microsoft.com/office/drawing/2014/main" id="{C4017841-BE39-B543-9259-54F007440A9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30981" y="5229051"/>
            <a:ext cx="1335600" cy="133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4931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3865B8-8D35-7F41-BFF6-0D1C85486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FERRAMENTAS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A43F6B82-DA2D-2442-910E-C5A6283DBC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PYTHON</a:t>
            </a:r>
          </a:p>
          <a:p>
            <a:r>
              <a:rPr lang="pt-BR" dirty="0"/>
              <a:t>DJANGO</a:t>
            </a:r>
          </a:p>
          <a:p>
            <a:r>
              <a:rPr lang="pt-BR" dirty="0"/>
              <a:t>PLOTLY DASH</a:t>
            </a:r>
          </a:p>
          <a:p>
            <a:r>
              <a:rPr lang="pt-BR" dirty="0"/>
              <a:t>CELERY</a:t>
            </a:r>
          </a:p>
          <a:p>
            <a:r>
              <a:rPr lang="pt-BR" dirty="0"/>
              <a:t>POSTGRESQL</a:t>
            </a:r>
          </a:p>
          <a:p>
            <a:r>
              <a:rPr lang="pt-BR" dirty="0"/>
              <a:t>AWS</a:t>
            </a:r>
          </a:p>
        </p:txBody>
      </p:sp>
      <p:pic>
        <p:nvPicPr>
          <p:cNvPr id="16" name="Imagem 15">
            <a:hlinkClick r:id="rId2" action="ppaction://hlinksldjump"/>
            <a:extLst>
              <a:ext uri="{FF2B5EF4-FFF2-40B4-BE49-F238E27FC236}">
                <a16:creationId xmlns:a16="http://schemas.microsoft.com/office/drawing/2014/main" id="{D1BF8EE2-FD16-4245-9CCD-BF0E61AFAD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336" b="18624"/>
          <a:stretch/>
        </p:blipFill>
        <p:spPr>
          <a:xfrm>
            <a:off x="-200026" y="5893308"/>
            <a:ext cx="3271837" cy="937233"/>
          </a:xfrm>
          <a:prstGeom prst="rect">
            <a:avLst/>
          </a:prstGeom>
        </p:spPr>
      </p:pic>
      <p:pic>
        <p:nvPicPr>
          <p:cNvPr id="17" name="Imagem 16">
            <a:hlinkClick r:id="rId4" action="ppaction://hlinksldjump"/>
            <a:extLst>
              <a:ext uri="{FF2B5EF4-FFF2-40B4-BE49-F238E27FC236}">
                <a16:creationId xmlns:a16="http://schemas.microsoft.com/office/drawing/2014/main" id="{6B7B19C8-28B4-BA43-902E-A0632EDE961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4759" b="27616"/>
          <a:stretch/>
        </p:blipFill>
        <p:spPr>
          <a:xfrm>
            <a:off x="9351167" y="2909022"/>
            <a:ext cx="2495999" cy="1188721"/>
          </a:xfrm>
          <a:prstGeom prst="rect">
            <a:avLst/>
          </a:prstGeom>
        </p:spPr>
      </p:pic>
      <p:pic>
        <p:nvPicPr>
          <p:cNvPr id="18" name="Imagem 17">
            <a:hlinkClick r:id="rId6" action="ppaction://hlinksldjump"/>
            <a:extLst>
              <a:ext uri="{FF2B5EF4-FFF2-40B4-BE49-F238E27FC236}">
                <a16:creationId xmlns:a16="http://schemas.microsoft.com/office/drawing/2014/main" id="{3262F21E-8FE5-4B48-A279-6A9BF2EBD8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19439" y="5740027"/>
            <a:ext cx="3246713" cy="1083104"/>
          </a:xfrm>
          <a:prstGeom prst="rect">
            <a:avLst/>
          </a:prstGeom>
        </p:spPr>
      </p:pic>
      <p:pic>
        <p:nvPicPr>
          <p:cNvPr id="19" name="Imagem 18">
            <a:hlinkClick r:id="rId6" action="ppaction://hlinksldjump"/>
            <a:extLst>
              <a:ext uri="{FF2B5EF4-FFF2-40B4-BE49-F238E27FC236}">
                <a16:creationId xmlns:a16="http://schemas.microsoft.com/office/drawing/2014/main" id="{0AA9F048-550D-834E-B7D2-FD27A206A1F0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26313" b="43306"/>
          <a:stretch/>
        </p:blipFill>
        <p:spPr>
          <a:xfrm>
            <a:off x="7840090" y="5878298"/>
            <a:ext cx="2369233" cy="719809"/>
          </a:xfrm>
          <a:prstGeom prst="rect">
            <a:avLst/>
          </a:prstGeom>
        </p:spPr>
      </p:pic>
      <p:pic>
        <p:nvPicPr>
          <p:cNvPr id="20" name="Imagem 19">
            <a:hlinkClick r:id="rId9" action="ppaction://hlinksldjump"/>
            <a:extLst>
              <a:ext uri="{FF2B5EF4-FFF2-40B4-BE49-F238E27FC236}">
                <a16:creationId xmlns:a16="http://schemas.microsoft.com/office/drawing/2014/main" id="{E833A2CF-3E94-5540-A434-3772EA0CD975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23935" b="26881"/>
          <a:stretch/>
        </p:blipFill>
        <p:spPr>
          <a:xfrm>
            <a:off x="8420100" y="4196826"/>
            <a:ext cx="3427066" cy="884937"/>
          </a:xfrm>
          <a:prstGeom prst="rect">
            <a:avLst/>
          </a:prstGeom>
        </p:spPr>
      </p:pic>
      <p:pic>
        <p:nvPicPr>
          <p:cNvPr id="21" name="Imagem 20">
            <a:hlinkClick r:id="rId11" action="ppaction://hlinksldjump"/>
            <a:extLst>
              <a:ext uri="{FF2B5EF4-FFF2-40B4-BE49-F238E27FC236}">
                <a16:creationId xmlns:a16="http://schemas.microsoft.com/office/drawing/2014/main" id="{358582E9-7672-9E49-B2C5-C472F19739C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9769" b="89460" l="4524" r="91190">
                        <a14:foregroundMark x1="8095" y1="23650" x2="17381" y2="39846"/>
                        <a14:foregroundMark x1="6071" y1="16967" x2="4524" y2="19794"/>
                        <a14:foregroundMark x1="40952" y1="41131" x2="41071" y2="42159"/>
                        <a14:foregroundMark x1="50357" y1="44473" x2="51071" y2="44730"/>
                        <a14:foregroundMark x1="54191" y1="46530" x2="54286" y2="47558"/>
                        <a14:foregroundMark x1="53929" y1="43702" x2="54015" y2="44629"/>
                        <a14:foregroundMark x1="57262" y1="45501" x2="56905" y2="46787"/>
                        <a14:foregroundMark x1="73095" y1="37275" x2="72976" y2="40617"/>
                        <a14:foregroundMark x1="67857" y1="44730" x2="67262" y2="45501"/>
                        <a14:foregroundMark x1="63095" y1="46272" x2="63095" y2="47558"/>
                        <a14:foregroundMark x1="72262" y1="52956" x2="73095" y2="55527"/>
                        <a14:foregroundMark x1="46667" y1="47815" x2="46905" y2="50129"/>
                        <a14:foregroundMark x1="79286" y1="50900" x2="79286" y2="52956"/>
                        <a14:foregroundMark x1="81190" y1="39846" x2="80714" y2="42416"/>
                        <a14:foregroundMark x1="91190" y1="40617" x2="91071" y2="44730"/>
                        <a14:backgroundMark x1="38333" y1="42931" x2="39048" y2="44473"/>
                        <a14:backgroundMark x1="44883" y1="51084" x2="45119" y2="52442"/>
                        <a14:backgroundMark x1="53690" y1="46530" x2="53690" y2="46530"/>
                        <a14:backgroundMark x1="53452" y1="46787" x2="53929" y2="47044"/>
                        <a14:backgroundMark x1="53333" y1="47301" x2="53810" y2="47044"/>
                        <a14:backgroundMark x1="79643" y1="50129" x2="79745" y2="50900"/>
                        <a14:backgroundMark x1="76429" y1="40874" x2="77381" y2="43188"/>
                        <a14:backgroundMark x1="89762" y1="53985" x2="89762" y2="5578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59220" y="5740027"/>
            <a:ext cx="2689657" cy="1245566"/>
          </a:xfrm>
          <a:prstGeom prst="rect">
            <a:avLst/>
          </a:prstGeom>
        </p:spPr>
      </p:pic>
      <p:pic>
        <p:nvPicPr>
          <p:cNvPr id="22" name="Imagem 21">
            <a:hlinkClick r:id="rId14" action="ppaction://hlinksldjump"/>
            <a:extLst>
              <a:ext uri="{FF2B5EF4-FFF2-40B4-BE49-F238E27FC236}">
                <a16:creationId xmlns:a16="http://schemas.microsoft.com/office/drawing/2014/main" id="{083645DD-2E66-4C49-8B61-D23C17FCD8B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332863" y="1970534"/>
            <a:ext cx="1514303" cy="906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0034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3865B8-8D35-7F41-BFF6-0D1C85486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NUVEM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A43F6B82-DA2D-2442-910E-C5A6283DBC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2000" dirty="0"/>
              <a:t>Utilização de serviços da AWS (EC2, SQS).</a:t>
            </a:r>
          </a:p>
          <a:p>
            <a:r>
              <a:rPr lang="pt-BR" sz="2000" dirty="0"/>
              <a:t>Custo mensal por utilização.</a:t>
            </a:r>
          </a:p>
          <a:p>
            <a:r>
              <a:rPr lang="pt-BR" sz="2000" dirty="0"/>
              <a:t>Alta disponibilidade</a:t>
            </a:r>
          </a:p>
          <a:p>
            <a:pPr marL="0" indent="0">
              <a:buNone/>
            </a:pPr>
            <a:endParaRPr lang="pt-BR" sz="2000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4C146CC-9492-F948-8F97-50723D6FA0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99330"/>
            <a:ext cx="2659268" cy="1994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5066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3865B8-8D35-7F41-BFF6-0D1C85486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PRÓXIMOS PASSOS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A43F6B82-DA2D-2442-910E-C5A6283DBC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2000" dirty="0"/>
              <a:t>Inteligência Artificial para previsão da demanda de veículos.</a:t>
            </a:r>
          </a:p>
          <a:p>
            <a:r>
              <a:rPr lang="pt-BR" sz="2000" dirty="0"/>
              <a:t>Identificação da lotação dos ônibus por reconhecimento de imagem.</a:t>
            </a:r>
          </a:p>
          <a:p>
            <a:r>
              <a:rPr lang="pt-BR" sz="2000" dirty="0"/>
              <a:t>Migrar o banco de dados </a:t>
            </a:r>
            <a:r>
              <a:rPr lang="pt-BR" sz="2000" dirty="0" err="1"/>
              <a:t>PostgreSQL</a:t>
            </a:r>
            <a:r>
              <a:rPr lang="pt-BR" sz="2000" dirty="0"/>
              <a:t> 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3EFE65A0-4BD6-3744-9A71-325E915E7B3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8804" y1="35125" x2="38804" y2="35125"/>
                        <a14:foregroundMark x1="46413" y1="30518" x2="46413" y2="30518"/>
                        <a14:foregroundMark x1="54022" y1="35893" x2="54022" y2="35893"/>
                        <a14:foregroundMark x1="55000" y1="50672" x2="55000" y2="50672"/>
                        <a14:foregroundMark x1="41522" y1="53743" x2="41522" y2="53743"/>
                        <a14:foregroundMark x1="52935" y1="69482" x2="52935" y2="69482"/>
                      </a14:backgroundRemoval>
                    </a14:imgEffect>
                  </a14:imgLayer>
                </a14:imgProps>
              </a:ext>
            </a:extLst>
          </a:blip>
          <a:srcRect l="27644" t="17093" r="32456" b="10018"/>
          <a:stretch/>
        </p:blipFill>
        <p:spPr>
          <a:xfrm flipH="1">
            <a:off x="344834" y="4840027"/>
            <a:ext cx="1739955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6856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3865B8-8D35-7F41-BFF6-0D1C85486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OBRIGADO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A43F6B82-DA2D-2442-910E-C5A6283DBC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2000" dirty="0"/>
              <a:t>Votem no nosso trabalho em </a:t>
            </a:r>
            <a:r>
              <a:rPr lang="pt-BR" sz="2000" dirty="0" err="1"/>
              <a:t>https</a:t>
            </a:r>
            <a:r>
              <a:rPr lang="pt-BR" sz="2000" dirty="0"/>
              <a:t>://</a:t>
            </a:r>
            <a:r>
              <a:rPr lang="pt-BR" sz="2000" dirty="0" err="1"/>
              <a:t>eureka.maua.br</a:t>
            </a:r>
            <a:endParaRPr lang="pt-BR" sz="2000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27DC0F78-7476-2E4E-9C5A-27C3A6C71E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40385" y1="35769" x2="59231" y2="78846"/>
                        <a14:foregroundMark x1="26154" y1="55769" x2="69615" y2="57308"/>
                        <a14:foregroundMark x1="58462" y1="37692" x2="50000" y2="61923"/>
                        <a14:foregroundMark x1="25769" y1="54615" x2="42308" y2="7115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4975927"/>
            <a:ext cx="1800000" cy="1800000"/>
          </a:xfrm>
          <a:prstGeom prst="rect">
            <a:avLst/>
          </a:prstGeom>
        </p:spPr>
      </p:pic>
      <p:pic>
        <p:nvPicPr>
          <p:cNvPr id="7" name="Imagem 6" descr="Código QR&#10;&#10;Descrição gerada automaticamente">
            <a:extLst>
              <a:ext uri="{FF2B5EF4-FFF2-40B4-BE49-F238E27FC236}">
                <a16:creationId xmlns:a16="http://schemas.microsoft.com/office/drawing/2014/main" id="{5C6469BD-B50D-D34D-9E2B-F3F85378B2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9872" y="3248274"/>
            <a:ext cx="3101984" cy="3101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384499"/>
      </p:ext>
    </p:extLst>
  </p:cSld>
  <p:clrMapOvr>
    <a:masterClrMapping/>
  </p:clrMapOvr>
</p:sld>
</file>

<file path=ppt/theme/theme1.xml><?xml version="1.0" encoding="utf-8"?>
<a:theme xmlns:a="http://schemas.openxmlformats.org/drawingml/2006/main" name="Pacote">
  <a:themeElements>
    <a:clrScheme name="Pacote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cote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cot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416</TotalTime>
  <Words>503</Words>
  <Application>Microsoft Macintosh PowerPoint</Application>
  <PresentationFormat>Widescreen</PresentationFormat>
  <Paragraphs>60</Paragraphs>
  <Slides>19</Slides>
  <Notes>0</Notes>
  <HiddenSlides>10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19</vt:i4>
      </vt:variant>
    </vt:vector>
  </HeadingPairs>
  <TitlesOfParts>
    <vt:vector size="23" baseType="lpstr">
      <vt:lpstr>Arial</vt:lpstr>
      <vt:lpstr>Calibri</vt:lpstr>
      <vt:lpstr>Gill Sans MT</vt:lpstr>
      <vt:lpstr>Pacote</vt:lpstr>
      <vt:lpstr>Inteligência para transporte público</vt:lpstr>
      <vt:lpstr>Integrantes do grupo</vt:lpstr>
      <vt:lpstr>TRANSPORTE PÚBLICO</vt:lpstr>
      <vt:lpstr>Fluxo</vt:lpstr>
      <vt:lpstr>API’s</vt:lpstr>
      <vt:lpstr>FERRAMENTAS</vt:lpstr>
      <vt:lpstr>NUVEM</vt:lpstr>
      <vt:lpstr>PRÓXIMOS PASSOS</vt:lpstr>
      <vt:lpstr>OBRIGADO</vt:lpstr>
      <vt:lpstr>SP-TRANS</vt:lpstr>
      <vt:lpstr>DIRETO DOS TRENS</vt:lpstr>
      <vt:lpstr>CLIMATEMPO</vt:lpstr>
      <vt:lpstr>PYTHON</vt:lpstr>
      <vt:lpstr>DJANGO</vt:lpstr>
      <vt:lpstr>PLOTLY DASH</vt:lpstr>
      <vt:lpstr>CELERY</vt:lpstr>
      <vt:lpstr>POSTGRESQL</vt:lpstr>
      <vt:lpstr>AWS</vt:lpstr>
      <vt:lpstr>ENDPOINTS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Inteligência para transporte público</dc:title>
  <dc:creator>LUCAS MARQUES DE ARAUJO</dc:creator>
  <cp:lastModifiedBy>LUCAS MARQUES DE ARAUJO</cp:lastModifiedBy>
  <cp:revision>59</cp:revision>
  <dcterms:created xsi:type="dcterms:W3CDTF">2020-11-06T18:16:50Z</dcterms:created>
  <dcterms:modified xsi:type="dcterms:W3CDTF">2020-11-07T01:33:15Z</dcterms:modified>
</cp:coreProperties>
</file>